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76" r:id="rId3"/>
    <p:sldId id="258" r:id="rId4"/>
    <p:sldId id="275" r:id="rId5"/>
    <p:sldId id="271" r:id="rId6"/>
    <p:sldId id="272" r:id="rId7"/>
    <p:sldId id="259" r:id="rId8"/>
    <p:sldId id="260" r:id="rId9"/>
    <p:sldId id="266" r:id="rId10"/>
    <p:sldId id="277" r:id="rId11"/>
    <p:sldId id="279" r:id="rId12"/>
    <p:sldId id="280" r:id="rId13"/>
    <p:sldId id="261" r:id="rId14"/>
    <p:sldId id="262" r:id="rId15"/>
    <p:sldId id="270" r:id="rId16"/>
    <p:sldId id="263" r:id="rId17"/>
    <p:sldId id="264" r:id="rId18"/>
    <p:sldId id="267" r:id="rId19"/>
    <p:sldId id="268" r:id="rId20"/>
    <p:sldId id="281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70876-6205-451A-82A3-CE557851824A}" type="datetimeFigureOut">
              <a:rPr lang="pt-BR" smtClean="0"/>
              <a:t>26/08/2017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EAE17-21E6-4642-BAF7-102E8E345B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25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D4F1-877C-4A55-9390-F80711B49AB6}" type="datetimeFigureOut">
              <a:rPr lang="pt-BR" smtClean="0"/>
              <a:t>26/08/2017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C04D-26A5-4D4A-B2F6-9488A2A4D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26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D4F1-877C-4A55-9390-F80711B49AB6}" type="datetimeFigureOut">
              <a:rPr lang="pt-BR" smtClean="0"/>
              <a:t>26/08/2017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C04D-26A5-4D4A-B2F6-9488A2A4D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22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D4F1-877C-4A55-9390-F80711B49AB6}" type="datetimeFigureOut">
              <a:rPr lang="pt-BR" smtClean="0"/>
              <a:t>26/08/2017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C04D-26A5-4D4A-B2F6-9488A2A4D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08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D4F1-877C-4A55-9390-F80711B49AB6}" type="datetimeFigureOut">
              <a:rPr lang="pt-BR" smtClean="0"/>
              <a:t>26/08/2017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C04D-26A5-4D4A-B2F6-9488A2A4D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7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D4F1-877C-4A55-9390-F80711B49AB6}" type="datetimeFigureOut">
              <a:rPr lang="pt-BR" smtClean="0"/>
              <a:t>26/08/2017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C04D-26A5-4D4A-B2F6-9488A2A4D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20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D4F1-877C-4A55-9390-F80711B49AB6}" type="datetimeFigureOut">
              <a:rPr lang="pt-BR" smtClean="0"/>
              <a:t>26/08/2017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C04D-26A5-4D4A-B2F6-9488A2A4D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5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D4F1-877C-4A55-9390-F80711B49AB6}" type="datetimeFigureOut">
              <a:rPr lang="pt-BR" smtClean="0"/>
              <a:t>26/08/2017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C04D-26A5-4D4A-B2F6-9488A2A4D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92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D4F1-877C-4A55-9390-F80711B49AB6}" type="datetimeFigureOut">
              <a:rPr lang="pt-BR" smtClean="0"/>
              <a:t>26/08/2017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C04D-26A5-4D4A-B2F6-9488A2A4D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70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D4F1-877C-4A55-9390-F80711B49AB6}" type="datetimeFigureOut">
              <a:rPr lang="pt-BR" smtClean="0"/>
              <a:t>26/08/2017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C04D-26A5-4D4A-B2F6-9488A2A4D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39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D4F1-877C-4A55-9390-F80711B49AB6}" type="datetimeFigureOut">
              <a:rPr lang="pt-BR" smtClean="0"/>
              <a:t>26/08/2017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C04D-26A5-4D4A-B2F6-9488A2A4D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205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D4F1-877C-4A55-9390-F80711B49AB6}" type="datetimeFigureOut">
              <a:rPr lang="pt-BR" smtClean="0"/>
              <a:t>26/08/2017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C04D-26A5-4D4A-B2F6-9488A2A4D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39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ED4F1-877C-4A55-9390-F80711B49AB6}" type="datetimeFigureOut">
              <a:rPr lang="pt-BR" smtClean="0"/>
              <a:t>26/08/2017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7C04D-26A5-4D4A-B2F6-9488A2A4D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47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nodolaicato@cnbb.org.b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22413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2"/>
                </a:solidFill>
              </a:rPr>
              <a:t/>
            </a:r>
            <a:br>
              <a:rPr lang="pt-BR" b="1" dirty="0" smtClean="0">
                <a:solidFill>
                  <a:schemeClr val="bg2"/>
                </a:solidFill>
              </a:rPr>
            </a:br>
            <a:r>
              <a:rPr lang="pt-BR" b="1" dirty="0" smtClean="0">
                <a:solidFill>
                  <a:schemeClr val="bg2"/>
                </a:solidFill>
              </a:rPr>
              <a:t> Eventos (continuação) </a:t>
            </a:r>
            <a:r>
              <a:rPr lang="pt-BR" b="1" dirty="0">
                <a:solidFill>
                  <a:schemeClr val="bg2"/>
                </a:solidFill>
              </a:rPr>
              <a:t/>
            </a:r>
            <a:br>
              <a:rPr lang="pt-BR" b="1" dirty="0">
                <a:solidFill>
                  <a:schemeClr val="bg2"/>
                </a:solidFill>
              </a:rPr>
            </a:b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1384248"/>
            <a:ext cx="7056784" cy="535712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BR" sz="2300" b="1" dirty="0" smtClean="0"/>
              <a:t>Semana Missionária “Igreja em Saída” </a:t>
            </a:r>
            <a:r>
              <a:rPr lang="pt-BR" sz="2300" dirty="0"/>
              <a:t>nas Igrejas </a:t>
            </a:r>
            <a:r>
              <a:rPr lang="pt-BR" sz="2300" dirty="0" smtClean="0"/>
              <a:t>locais. (sugestão mês de julho de 2018): Um Círculo Bíblico em cada rua e nos ambientes de trabalho;</a:t>
            </a:r>
          </a:p>
          <a:p>
            <a:r>
              <a:rPr lang="pt-BR" sz="2300" b="1" dirty="0" smtClean="0"/>
              <a:t>Seminários Temáticos </a:t>
            </a:r>
            <a:r>
              <a:rPr lang="pt-BR" sz="2300" dirty="0" smtClean="0"/>
              <a:t>nos Regionais da CNBB;</a:t>
            </a:r>
          </a:p>
          <a:p>
            <a:r>
              <a:rPr lang="pt-BR" sz="2300" b="1" dirty="0"/>
              <a:t>Congresso Latino Americano/Caribenho promovido pelo CELAM sobre os </a:t>
            </a:r>
            <a:r>
              <a:rPr lang="pt-BR" sz="2300" b="1" dirty="0" smtClean="0"/>
              <a:t>Ministérios</a:t>
            </a:r>
            <a:r>
              <a:rPr lang="pt-BR" sz="2300" dirty="0" smtClean="0"/>
              <a:t>, </a:t>
            </a:r>
            <a:r>
              <a:rPr lang="pt-BR" sz="2300" dirty="0"/>
              <a:t>em parceria com as Universidades </a:t>
            </a:r>
            <a:r>
              <a:rPr lang="pt-BR" sz="2300" dirty="0" smtClean="0"/>
              <a:t>Católicas, no </a:t>
            </a:r>
            <a:r>
              <a:rPr lang="pt-BR" sz="2300" dirty="0"/>
              <a:t>Brasil, </a:t>
            </a:r>
            <a:r>
              <a:rPr lang="pt-BR" sz="2300" dirty="0" smtClean="0"/>
              <a:t>1º a 4/11/2018;</a:t>
            </a:r>
            <a:endParaRPr lang="pt-BR" sz="2300" dirty="0"/>
          </a:p>
          <a:p>
            <a:r>
              <a:rPr lang="pt-BR" sz="2300" b="1" dirty="0" smtClean="0"/>
              <a:t>Encontros de reflexão em novembro </a:t>
            </a:r>
            <a:r>
              <a:rPr lang="pt-BR" sz="2300" dirty="0" smtClean="0"/>
              <a:t>(2017 e 2018);</a:t>
            </a:r>
          </a:p>
          <a:p>
            <a:r>
              <a:rPr lang="pt-BR" sz="2300" b="1" dirty="0" smtClean="0"/>
              <a:t>Dia Mundial dos Pobres </a:t>
            </a:r>
            <a:r>
              <a:rPr lang="pt-BR" sz="2300" dirty="0" smtClean="0"/>
              <a:t>(18 de novembro de 2018);</a:t>
            </a:r>
            <a:endParaRPr lang="pt-BR" sz="2300" dirty="0"/>
          </a:p>
          <a:p>
            <a:r>
              <a:rPr lang="pt-BR" sz="2300" dirty="0" smtClean="0"/>
              <a:t>Encerramento </a:t>
            </a:r>
            <a:r>
              <a:rPr lang="pt-BR" sz="2300" dirty="0"/>
              <a:t>com a </a:t>
            </a:r>
            <a:r>
              <a:rPr lang="pt-BR" sz="2300" b="1" dirty="0"/>
              <a:t>Assembleia Nacional dos Organismos do Povo de </a:t>
            </a:r>
            <a:r>
              <a:rPr lang="pt-BR" sz="2300" b="1" dirty="0" smtClean="0"/>
              <a:t>Deus</a:t>
            </a:r>
            <a:r>
              <a:rPr lang="pt-BR" sz="2300" dirty="0" smtClean="0"/>
              <a:t> (23 e 24/11/2018) </a:t>
            </a:r>
            <a:r>
              <a:rPr lang="pt-BR" sz="2300" dirty="0"/>
              <a:t>e </a:t>
            </a:r>
            <a:r>
              <a:rPr lang="pt-BR" sz="2300" b="1" dirty="0"/>
              <a:t>Romaria do Laicato em </a:t>
            </a:r>
            <a:r>
              <a:rPr lang="pt-BR" sz="2300" b="1" dirty="0" smtClean="0"/>
              <a:t>Aparecida/SP</a:t>
            </a:r>
            <a:r>
              <a:rPr lang="pt-BR" sz="2300" dirty="0" smtClean="0"/>
              <a:t>. (25/11/2018).</a:t>
            </a:r>
          </a:p>
          <a:p>
            <a:endParaRPr lang="pt-BR" sz="25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772816"/>
            <a:ext cx="1835696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22413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2"/>
                </a:solidFill>
              </a:rPr>
              <a:t/>
            </a:r>
            <a:br>
              <a:rPr lang="pt-BR" b="1" dirty="0" smtClean="0">
                <a:solidFill>
                  <a:schemeClr val="bg2"/>
                </a:solidFill>
              </a:rPr>
            </a:br>
            <a:r>
              <a:rPr lang="pt-BR" b="1" dirty="0" smtClean="0">
                <a:solidFill>
                  <a:schemeClr val="bg2"/>
                </a:solidFill>
              </a:rPr>
              <a:t> Semana Missionária “Igreja em saída” </a:t>
            </a:r>
            <a:r>
              <a:rPr lang="pt-BR" b="1" dirty="0">
                <a:solidFill>
                  <a:schemeClr val="bg2"/>
                </a:solidFill>
              </a:rPr>
              <a:t/>
            </a:r>
            <a:br>
              <a:rPr lang="pt-BR" b="1" dirty="0">
                <a:solidFill>
                  <a:schemeClr val="bg2"/>
                </a:solidFill>
              </a:rPr>
            </a:b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1384248"/>
            <a:ext cx="8435280" cy="547375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A ser organizada pelas comunidades, paróquias e dioceses. </a:t>
            </a:r>
          </a:p>
          <a:p>
            <a:pPr algn="just"/>
            <a:r>
              <a:rPr lang="pt-BR" sz="2400" dirty="0" smtClean="0"/>
              <a:t>Sugestões para julho de 2018 e de orientações práticas:</a:t>
            </a:r>
          </a:p>
          <a:p>
            <a:pPr marL="0" indent="0" algn="just">
              <a:buNone/>
            </a:pPr>
            <a:r>
              <a:rPr lang="pt-BR" sz="2400" dirty="0" smtClean="0"/>
              <a:t>-  </a:t>
            </a:r>
            <a:r>
              <a:rPr lang="pt-BR" sz="2400" b="1" dirty="0" smtClean="0"/>
              <a:t>capacitar  grupos de discípulos missionários </a:t>
            </a:r>
            <a:r>
              <a:rPr lang="pt-BR" sz="2400" dirty="0" smtClean="0"/>
              <a:t>para realizar; </a:t>
            </a:r>
          </a:p>
          <a:p>
            <a:pPr marL="0" indent="0" algn="just">
              <a:buNone/>
            </a:pPr>
            <a:r>
              <a:rPr lang="pt-BR" sz="2400" dirty="0" smtClean="0"/>
              <a:t>- </a:t>
            </a:r>
            <a:r>
              <a:rPr lang="pt-BR" sz="2400" b="1" dirty="0" smtClean="0"/>
              <a:t>organizar visitas às famílias de cada rua ou às pessoas de determinado ambiente de trabalho</a:t>
            </a:r>
            <a:r>
              <a:rPr lang="pt-BR" sz="2400" dirty="0" smtClean="0"/>
              <a:t>, concluindo com o convite à participação de um Círculo Bíblico no início da noite;</a:t>
            </a:r>
          </a:p>
          <a:p>
            <a:pPr marL="0" indent="0" algn="just">
              <a:buNone/>
            </a:pPr>
            <a:r>
              <a:rPr lang="pt-BR" sz="2400" dirty="0" smtClean="0"/>
              <a:t>- </a:t>
            </a:r>
            <a:r>
              <a:rPr lang="pt-BR" sz="2400" b="1" dirty="0" smtClean="0"/>
              <a:t>em </a:t>
            </a:r>
            <a:r>
              <a:rPr lang="pt-BR" sz="2400" b="1" dirty="0"/>
              <a:t>todos </a:t>
            </a:r>
            <a:r>
              <a:rPr lang="pt-BR" sz="2400" b="1" dirty="0" smtClean="0"/>
              <a:t>os dias da Semana Missionária lembrar </a:t>
            </a:r>
            <a:r>
              <a:rPr lang="pt-BR" sz="2400" b="1" dirty="0"/>
              <a:t>da tríplice missão </a:t>
            </a:r>
            <a:r>
              <a:rPr lang="pt-BR" sz="2400" b="1" dirty="0" smtClean="0"/>
              <a:t>batismal </a:t>
            </a:r>
            <a:r>
              <a:rPr lang="pt-BR" sz="2400" dirty="0" smtClean="0"/>
              <a:t>(sacerdotal, profética e real), utilizar a </a:t>
            </a:r>
            <a:r>
              <a:rPr lang="pt-BR" sz="2400" b="1" dirty="0" smtClean="0"/>
              <a:t>Oração, o Hino, Ladainha e Objetivo Geral</a:t>
            </a:r>
            <a:r>
              <a:rPr lang="pt-BR" sz="2400" dirty="0" smtClean="0"/>
              <a:t> </a:t>
            </a:r>
            <a:r>
              <a:rPr lang="pt-BR" sz="2400" dirty="0"/>
              <a:t>para Ano Nacional do </a:t>
            </a:r>
            <a:r>
              <a:rPr lang="pt-BR" sz="2400" dirty="0" smtClean="0"/>
              <a:t>Laicato; </a:t>
            </a:r>
          </a:p>
          <a:p>
            <a:pPr marL="0" indent="0" algn="just">
              <a:buNone/>
            </a:pPr>
            <a:r>
              <a:rPr lang="pt-BR" sz="2400" dirty="0" smtClean="0"/>
              <a:t>- utilizar símbolos: </a:t>
            </a:r>
            <a:r>
              <a:rPr lang="pt-BR" sz="2400" b="1" dirty="0" smtClean="0"/>
              <a:t>Logomarca do Ano do Laicato</a:t>
            </a:r>
            <a:r>
              <a:rPr lang="pt-BR" sz="2400" dirty="0" smtClean="0"/>
              <a:t>, </a:t>
            </a:r>
            <a:r>
              <a:rPr lang="pt-BR" sz="2400" b="1" dirty="0" smtClean="0"/>
              <a:t>Imagem </a:t>
            </a:r>
            <a:r>
              <a:rPr lang="pt-BR" sz="2400" b="1" dirty="0"/>
              <a:t>ou estandarte da Sagrada Família</a:t>
            </a:r>
            <a:r>
              <a:rPr lang="pt-BR" sz="2400" dirty="0"/>
              <a:t>, </a:t>
            </a:r>
            <a:r>
              <a:rPr lang="pt-BR" sz="2400" b="1" dirty="0"/>
              <a:t>Documento 105 da CNBB</a:t>
            </a:r>
            <a:r>
              <a:rPr lang="pt-BR" sz="2400" dirty="0"/>
              <a:t>.</a:t>
            </a:r>
            <a:br>
              <a:rPr lang="pt-BR" sz="2400" dirty="0"/>
            </a:br>
            <a:r>
              <a:rPr lang="pt-BR" sz="2400" dirty="0" smtClean="0"/>
              <a:t>- Em </a:t>
            </a:r>
            <a:r>
              <a:rPr lang="pt-BR" sz="2400" dirty="0"/>
              <a:t>cada dia da </a:t>
            </a:r>
            <a:r>
              <a:rPr lang="pt-BR" sz="2400" dirty="0" smtClean="0"/>
              <a:t>semana refletir a </a:t>
            </a:r>
            <a:r>
              <a:rPr lang="pt-BR" sz="2400" dirty="0"/>
              <a:t>partir </a:t>
            </a:r>
            <a:r>
              <a:rPr lang="pt-BR" sz="2400" dirty="0" smtClean="0"/>
              <a:t>da </a:t>
            </a:r>
            <a:r>
              <a:rPr lang="pt-BR" sz="2400" dirty="0"/>
              <a:t>atuação dos Cristãos leigos e leigas nos </a:t>
            </a:r>
            <a:r>
              <a:rPr lang="pt-BR" sz="2400" b="1" dirty="0"/>
              <a:t>areópagos </a:t>
            </a:r>
            <a:r>
              <a:rPr lang="pt-BR" sz="2400" b="1" dirty="0" smtClean="0"/>
              <a:t>modernos </a:t>
            </a:r>
            <a:r>
              <a:rPr lang="pt-BR" sz="2400" dirty="0" smtClean="0"/>
              <a:t>(Doc. 105, nº 250 a 273). </a:t>
            </a:r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40884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22413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2"/>
                </a:solidFill>
              </a:rPr>
              <a:t/>
            </a:r>
            <a:br>
              <a:rPr lang="pt-BR" b="1" dirty="0" smtClean="0">
                <a:solidFill>
                  <a:schemeClr val="bg2"/>
                </a:solidFill>
              </a:rPr>
            </a:br>
            <a:r>
              <a:rPr lang="pt-BR" b="1" dirty="0" smtClean="0">
                <a:solidFill>
                  <a:schemeClr val="bg2"/>
                </a:solidFill>
              </a:rPr>
              <a:t> Areópagos para refletir na Semana Missionária “Igreja em saída”</a:t>
            </a:r>
            <a:r>
              <a:rPr lang="pt-BR" b="1" dirty="0">
                <a:solidFill>
                  <a:schemeClr val="bg2"/>
                </a:solidFill>
              </a:rPr>
              <a:t/>
            </a:r>
            <a:br>
              <a:rPr lang="pt-BR" b="1" dirty="0">
                <a:solidFill>
                  <a:schemeClr val="bg2"/>
                </a:solidFill>
              </a:rPr>
            </a:b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1384248"/>
            <a:ext cx="8784976" cy="547375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t-BR" sz="2300" b="1" dirty="0" smtClean="0"/>
              <a:t>2ª-feira</a:t>
            </a:r>
            <a:r>
              <a:rPr lang="pt-BR" sz="2300" dirty="0" smtClean="0"/>
              <a:t> - </a:t>
            </a:r>
            <a:r>
              <a:rPr lang="pt-BR" sz="2300" b="1" dirty="0" smtClean="0"/>
              <a:t>Família</a:t>
            </a:r>
            <a:r>
              <a:rPr lang="pt-BR" sz="2300" dirty="0" smtClean="0"/>
              <a:t> </a:t>
            </a:r>
            <a:r>
              <a:rPr lang="pt-BR" sz="2300" dirty="0"/>
              <a:t>(</a:t>
            </a:r>
            <a:r>
              <a:rPr lang="pt-BR" sz="2300" i="1" dirty="0" err="1"/>
              <a:t>Amoris</a:t>
            </a:r>
            <a:r>
              <a:rPr lang="pt-BR" sz="2300" i="1" dirty="0"/>
              <a:t> Letícia</a:t>
            </a:r>
            <a:r>
              <a:rPr lang="pt-BR" sz="2300" dirty="0"/>
              <a:t>) e </a:t>
            </a:r>
            <a:r>
              <a:rPr lang="pt-BR" sz="2300" b="1" dirty="0" smtClean="0"/>
              <a:t>Mundo do Trabalho </a:t>
            </a:r>
            <a:r>
              <a:rPr lang="pt-BR" sz="2300" dirty="0"/>
              <a:t>(terceirização e Reforma Trabalhista, </a:t>
            </a:r>
            <a:r>
              <a:rPr lang="pt-BR" sz="2300" dirty="0" smtClean="0"/>
              <a:t>Previdenciária</a:t>
            </a:r>
            <a:r>
              <a:rPr lang="pt-BR" sz="2300" dirty="0"/>
              <a:t>, </a:t>
            </a:r>
            <a:r>
              <a:rPr lang="pt-BR" sz="2300" dirty="0" smtClean="0"/>
              <a:t>“</a:t>
            </a:r>
            <a:r>
              <a:rPr lang="pt-BR" sz="2300" b="1" dirty="0" err="1" smtClean="0"/>
              <a:t>NÃOs</a:t>
            </a:r>
            <a:r>
              <a:rPr lang="pt-BR" sz="2300" b="1" dirty="0" smtClean="0"/>
              <a:t>”</a:t>
            </a:r>
            <a:r>
              <a:rPr lang="pt-BR" sz="2300" dirty="0" smtClean="0"/>
              <a:t> </a:t>
            </a:r>
            <a:r>
              <a:rPr lang="pt-BR" sz="2300" dirty="0"/>
              <a:t>da </a:t>
            </a:r>
            <a:r>
              <a:rPr lang="pt-BR" sz="2300" i="1" dirty="0"/>
              <a:t>Alegria do Evangelho</a:t>
            </a:r>
            <a:r>
              <a:rPr lang="pt-BR" sz="2300" dirty="0" smtClean="0"/>
              <a:t>).</a:t>
            </a:r>
          </a:p>
          <a:p>
            <a:pPr algn="just"/>
            <a:r>
              <a:rPr lang="pt-BR" sz="2300" b="1" dirty="0" smtClean="0"/>
              <a:t>3ª-feira</a:t>
            </a:r>
            <a:r>
              <a:rPr lang="pt-BR" sz="2300" dirty="0" smtClean="0"/>
              <a:t> - </a:t>
            </a:r>
            <a:r>
              <a:rPr lang="pt-BR" sz="2300" b="1" dirty="0" smtClean="0"/>
              <a:t>Política</a:t>
            </a:r>
            <a:r>
              <a:rPr lang="pt-BR" sz="2300" dirty="0" smtClean="0"/>
              <a:t> </a:t>
            </a:r>
            <a:r>
              <a:rPr lang="pt-BR" sz="2300" dirty="0"/>
              <a:t>(lembrar dos Legados na Sociedade) e </a:t>
            </a:r>
            <a:r>
              <a:rPr lang="pt-BR" sz="2300" b="1" dirty="0" smtClean="0"/>
              <a:t>Políticas </a:t>
            </a:r>
            <a:r>
              <a:rPr lang="pt-BR" sz="2300" b="1" dirty="0"/>
              <a:t>P</a:t>
            </a:r>
            <a:r>
              <a:rPr lang="pt-BR" sz="2300" b="1" dirty="0" smtClean="0"/>
              <a:t>úblicas</a:t>
            </a:r>
            <a:r>
              <a:rPr lang="pt-BR" sz="2300" dirty="0" smtClean="0"/>
              <a:t> (Saúde</a:t>
            </a:r>
            <a:r>
              <a:rPr lang="pt-BR" sz="2300" dirty="0"/>
              <a:t>, </a:t>
            </a:r>
            <a:r>
              <a:rPr lang="pt-BR" sz="2300" dirty="0" smtClean="0"/>
              <a:t>Educação</a:t>
            </a:r>
            <a:r>
              <a:rPr lang="pt-BR" sz="2300" dirty="0"/>
              <a:t>, </a:t>
            </a:r>
            <a:r>
              <a:rPr lang="pt-BR" sz="2300" dirty="0" smtClean="0"/>
              <a:t>Assistência </a:t>
            </a:r>
            <a:r>
              <a:rPr lang="pt-BR" sz="2300" dirty="0"/>
              <a:t>Social</a:t>
            </a:r>
            <a:r>
              <a:rPr lang="pt-BR" sz="2300" dirty="0" smtClean="0"/>
              <a:t>, entre outras), Carta de papa </a:t>
            </a:r>
            <a:r>
              <a:rPr lang="pt-BR" sz="2300" dirty="0"/>
              <a:t>Francisco </a:t>
            </a:r>
            <a:r>
              <a:rPr lang="pt-BR" sz="2300" dirty="0" smtClean="0"/>
              <a:t>sobre indispensável atuação pública dos cristãos.</a:t>
            </a:r>
          </a:p>
          <a:p>
            <a:pPr algn="just"/>
            <a:r>
              <a:rPr lang="pt-BR" sz="2300" b="1" dirty="0" smtClean="0"/>
              <a:t>4ª-feira</a:t>
            </a:r>
            <a:r>
              <a:rPr lang="pt-BR" sz="2300" dirty="0" smtClean="0"/>
              <a:t> - </a:t>
            </a:r>
            <a:r>
              <a:rPr lang="pt-BR" sz="2300" b="1" dirty="0" smtClean="0"/>
              <a:t>Comunicação</a:t>
            </a:r>
            <a:r>
              <a:rPr lang="pt-BR" sz="2300" dirty="0" smtClean="0"/>
              <a:t> </a:t>
            </a:r>
            <a:r>
              <a:rPr lang="pt-BR" sz="2300" dirty="0"/>
              <a:t>(Grande Mídia, Redes Sociais</a:t>
            </a:r>
            <a:r>
              <a:rPr lang="pt-BR" sz="2300" dirty="0" smtClean="0"/>
              <a:t>, Rádio Comunitária), </a:t>
            </a:r>
            <a:r>
              <a:rPr lang="pt-BR" sz="2300" b="1" dirty="0" smtClean="0"/>
              <a:t>Culturas </a:t>
            </a:r>
            <a:r>
              <a:rPr lang="pt-BR" sz="2300" dirty="0" smtClean="0"/>
              <a:t>(Povos Tradicionais, Consumismo) </a:t>
            </a:r>
            <a:r>
              <a:rPr lang="pt-BR" sz="2300" dirty="0"/>
              <a:t>e </a:t>
            </a:r>
            <a:r>
              <a:rPr lang="pt-BR" sz="2300" b="1" dirty="0" smtClean="0"/>
              <a:t>Educação</a:t>
            </a:r>
            <a:r>
              <a:rPr lang="pt-BR" sz="2300" dirty="0" smtClean="0"/>
              <a:t> (Reforma Ensino Médio, papeis de estudantes e educadoras);</a:t>
            </a:r>
          </a:p>
          <a:p>
            <a:pPr algn="just"/>
            <a:r>
              <a:rPr lang="pt-BR" sz="2300" b="1" dirty="0" smtClean="0"/>
              <a:t>5ª-feira</a:t>
            </a:r>
            <a:r>
              <a:rPr lang="pt-BR" sz="2300" dirty="0" smtClean="0"/>
              <a:t> – </a:t>
            </a:r>
            <a:r>
              <a:rPr lang="pt-BR" sz="2300" b="1" dirty="0" smtClean="0"/>
              <a:t>Casa Comum</a:t>
            </a:r>
            <a:r>
              <a:rPr lang="pt-BR" sz="2300" dirty="0" smtClean="0"/>
              <a:t> (pobreza</a:t>
            </a:r>
            <a:r>
              <a:rPr lang="pt-BR" sz="2300" dirty="0"/>
              <a:t>, </a:t>
            </a:r>
            <a:r>
              <a:rPr lang="pt-BR" sz="2300" dirty="0" smtClean="0"/>
              <a:t>Socioambiental, REPAM, </a:t>
            </a:r>
            <a:r>
              <a:rPr lang="pt-BR" sz="2300" i="1" dirty="0" err="1" smtClean="0"/>
              <a:t>Laudato</a:t>
            </a:r>
            <a:r>
              <a:rPr lang="pt-BR" sz="2300" i="1" dirty="0" smtClean="0"/>
              <a:t> </a:t>
            </a:r>
            <a:r>
              <a:rPr lang="pt-BR" sz="2300" i="1" dirty="0"/>
              <a:t>Si</a:t>
            </a:r>
            <a:r>
              <a:rPr lang="pt-BR" sz="2300" dirty="0"/>
              <a:t>, </a:t>
            </a:r>
            <a:r>
              <a:rPr lang="pt-BR" sz="2300" dirty="0" smtClean="0"/>
              <a:t>desmatamento, </a:t>
            </a:r>
            <a:r>
              <a:rPr lang="pt-BR" sz="2300" dirty="0"/>
              <a:t>agrotóxicos, migrantes, refugiados</a:t>
            </a:r>
            <a:r>
              <a:rPr lang="pt-BR" sz="2300" dirty="0" smtClean="0"/>
              <a:t>);</a:t>
            </a:r>
          </a:p>
          <a:p>
            <a:pPr algn="just"/>
            <a:r>
              <a:rPr lang="pt-BR" sz="2300" b="1" dirty="0" smtClean="0"/>
              <a:t>6ª-feira</a:t>
            </a:r>
            <a:r>
              <a:rPr lang="pt-BR" sz="2300" dirty="0" smtClean="0"/>
              <a:t> - </a:t>
            </a:r>
            <a:r>
              <a:rPr lang="pt-BR" sz="2300" b="1" dirty="0" smtClean="0"/>
              <a:t>Violências</a:t>
            </a:r>
            <a:r>
              <a:rPr lang="pt-BR" sz="2300" dirty="0" smtClean="0"/>
              <a:t> (temas da CF/2018) e </a:t>
            </a:r>
            <a:r>
              <a:rPr lang="pt-BR" sz="2300" b="1" dirty="0" smtClean="0"/>
              <a:t>Paz </a:t>
            </a:r>
            <a:r>
              <a:rPr lang="pt-BR" sz="2300" dirty="0"/>
              <a:t>(tolerância, M</a:t>
            </a:r>
            <a:r>
              <a:rPr lang="pt-BR" sz="2300" dirty="0" smtClean="0"/>
              <a:t>ediação de Conflitos, </a:t>
            </a:r>
            <a:r>
              <a:rPr lang="pt-BR" sz="2300" dirty="0"/>
              <a:t>Justiça </a:t>
            </a:r>
            <a:r>
              <a:rPr lang="pt-BR" sz="2300" dirty="0" smtClean="0"/>
              <a:t>Restaurativa).</a:t>
            </a:r>
          </a:p>
          <a:p>
            <a:pPr algn="just"/>
            <a:r>
              <a:rPr lang="pt-BR" sz="2300" b="1" dirty="0" smtClean="0"/>
              <a:t>Encerramento</a:t>
            </a:r>
            <a:r>
              <a:rPr lang="pt-BR" sz="2300" dirty="0" smtClean="0"/>
              <a:t> – Celebração com todas pessoas que participaram...</a:t>
            </a:r>
          </a:p>
          <a:p>
            <a:endParaRPr lang="pt-BR" sz="2500" dirty="0" smtClean="0"/>
          </a:p>
        </p:txBody>
      </p:sp>
    </p:spTree>
    <p:extLst>
      <p:ext uri="{BB962C8B-B14F-4D97-AF65-F5344CB8AC3E}">
        <p14:creationId xmlns:p14="http://schemas.microsoft.com/office/powerpoint/2010/main" val="22753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pt-BR" sz="3200" b="1" i="1" dirty="0" smtClean="0"/>
              <a:t/>
            </a:r>
            <a:br>
              <a:rPr lang="pt-BR" sz="3200" b="1" i="1" dirty="0" smtClean="0"/>
            </a:br>
            <a:r>
              <a:rPr lang="pt-BR" sz="4000" b="1" i="1" dirty="0" smtClean="0">
                <a:solidFill>
                  <a:schemeClr val="bg2"/>
                </a:solidFill>
              </a:rPr>
              <a:t>2.</a:t>
            </a:r>
            <a:r>
              <a:rPr lang="pt-BR" sz="3200" b="1" i="1" dirty="0" smtClean="0"/>
              <a:t> </a:t>
            </a:r>
            <a:r>
              <a:rPr lang="pt-BR" sz="4000" b="1" dirty="0" smtClean="0">
                <a:solidFill>
                  <a:schemeClr val="bg2"/>
                </a:solidFill>
              </a:rPr>
              <a:t>Comunicação</a:t>
            </a:r>
            <a:r>
              <a:rPr lang="pt-BR" sz="4000" b="1" dirty="0">
                <a:solidFill>
                  <a:schemeClr val="bg2"/>
                </a:solidFill>
              </a:rPr>
              <a:t>, catequese, </a:t>
            </a:r>
            <a:r>
              <a:rPr lang="pt-BR" sz="4000" b="1" dirty="0" smtClean="0">
                <a:solidFill>
                  <a:schemeClr val="bg2"/>
                </a:solidFill>
              </a:rPr>
              <a:t>celebração</a:t>
            </a:r>
            <a:r>
              <a:rPr lang="pt-BR" sz="3200" b="1" dirty="0">
                <a:solidFill>
                  <a:schemeClr val="bg2"/>
                </a:solidFill>
              </a:rPr>
              <a:t/>
            </a:r>
            <a:br>
              <a:rPr lang="pt-BR" sz="3200" b="1" dirty="0">
                <a:solidFill>
                  <a:schemeClr val="bg2"/>
                </a:solidFill>
              </a:rPr>
            </a:br>
            <a:endParaRPr lang="pt-BR" sz="3200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5313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t-BR" sz="2000" dirty="0" smtClean="0"/>
              <a:t>Utilizar </a:t>
            </a:r>
            <a:r>
              <a:rPr lang="pt-BR" sz="2000" b="1" dirty="0" smtClean="0"/>
              <a:t>Portal </a:t>
            </a:r>
            <a:r>
              <a:rPr lang="pt-BR" sz="2000" b="1" dirty="0"/>
              <a:t>da CNBB </a:t>
            </a:r>
            <a:r>
              <a:rPr lang="pt-BR" sz="2000" b="1" dirty="0" smtClean="0"/>
              <a:t>e portais dos </a:t>
            </a:r>
            <a:r>
              <a:rPr lang="pt-BR" sz="2000" b="1" dirty="0"/>
              <a:t>Organismos do Povo de </a:t>
            </a:r>
            <a:r>
              <a:rPr lang="pt-BR" sz="2000" b="1" dirty="0" smtClean="0"/>
              <a:t>Deus </a:t>
            </a:r>
            <a:r>
              <a:rPr lang="pt-BR" sz="2000" dirty="0" smtClean="0"/>
              <a:t>e das demais organizações eclesiais;</a:t>
            </a:r>
          </a:p>
          <a:p>
            <a:pPr algn="just"/>
            <a:r>
              <a:rPr lang="pt-BR" sz="2000" b="1" dirty="0" smtClean="0"/>
              <a:t>Visitação da </a:t>
            </a:r>
            <a:r>
              <a:rPr lang="pt-BR" sz="2000" dirty="0" smtClean="0"/>
              <a:t>imagem ou estandarte da </a:t>
            </a:r>
            <a:r>
              <a:rPr lang="pt-BR" sz="2000" b="1" dirty="0" smtClean="0"/>
              <a:t>Sagrada Família </a:t>
            </a:r>
            <a:r>
              <a:rPr lang="pt-BR" sz="2000" dirty="0" smtClean="0"/>
              <a:t>pelas paróquias 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  <a:r>
              <a:rPr lang="pt-BR" sz="2000" dirty="0" smtClean="0"/>
              <a:t>     e comunidades com </a:t>
            </a:r>
            <a:r>
              <a:rPr lang="pt-BR" sz="2000" b="1" dirty="0" smtClean="0"/>
              <a:t>Celebra-</a:t>
            </a:r>
          </a:p>
          <a:p>
            <a:pPr marL="0" indent="0" algn="just">
              <a:buNone/>
            </a:pPr>
            <a:r>
              <a:rPr lang="pt-BR" sz="2000" b="1" dirty="0" smtClean="0"/>
              <a:t>      </a:t>
            </a:r>
            <a:r>
              <a:rPr lang="pt-BR" sz="2000" b="1" dirty="0" err="1" smtClean="0"/>
              <a:t>ção</a:t>
            </a:r>
            <a:r>
              <a:rPr lang="pt-BR" sz="2000" b="1" dirty="0" smtClean="0"/>
              <a:t> de Chegada e Celebração </a:t>
            </a:r>
          </a:p>
          <a:p>
            <a:pPr marL="0" indent="0" algn="just">
              <a:buNone/>
            </a:pPr>
            <a:r>
              <a:rPr lang="pt-BR" sz="2000" b="1" dirty="0" smtClean="0"/>
              <a:t>      de Envio</a:t>
            </a:r>
            <a:r>
              <a:rPr lang="pt-BR" sz="2000" dirty="0" smtClean="0"/>
              <a:t>.</a:t>
            </a:r>
            <a:endParaRPr lang="pt-BR" sz="2000" dirty="0"/>
          </a:p>
          <a:p>
            <a:pPr algn="just"/>
            <a:r>
              <a:rPr lang="pt-BR" sz="2000" b="1" dirty="0"/>
              <a:t>Hino</a:t>
            </a:r>
            <a:r>
              <a:rPr lang="pt-BR" sz="2000" dirty="0"/>
              <a:t> para o “Ano do Laicato</a:t>
            </a:r>
            <a:r>
              <a:rPr lang="pt-BR" sz="2000" dirty="0" smtClean="0"/>
              <a:t>”.</a:t>
            </a:r>
          </a:p>
          <a:p>
            <a:pPr algn="just"/>
            <a:r>
              <a:rPr lang="pt-BR" sz="2000" b="1" dirty="0" smtClean="0"/>
              <a:t>Oração</a:t>
            </a:r>
            <a:r>
              <a:rPr lang="pt-BR" sz="2000" dirty="0" smtClean="0"/>
              <a:t> Ano Nacional do Laicato.</a:t>
            </a:r>
            <a:endParaRPr lang="pt-BR" sz="2000" dirty="0"/>
          </a:p>
          <a:p>
            <a:pPr algn="just">
              <a:spcBef>
                <a:spcPts val="1200"/>
              </a:spcBef>
            </a:pPr>
            <a:r>
              <a:rPr lang="pt-BR" sz="2000" dirty="0" smtClean="0"/>
              <a:t>Criação </a:t>
            </a:r>
            <a:r>
              <a:rPr lang="pt-BR" sz="2000" dirty="0"/>
              <a:t>de </a:t>
            </a:r>
            <a:r>
              <a:rPr lang="pt-BR" sz="2000" b="1" dirty="0" smtClean="0"/>
              <a:t>logomarca, cartaz, vídeos e ladainha com os Santos e Beatos leigos e leigas</a:t>
            </a:r>
            <a:r>
              <a:rPr lang="pt-BR" sz="2000" dirty="0" smtClean="0"/>
              <a:t>;</a:t>
            </a:r>
            <a:endParaRPr lang="pt-BR" sz="2000" dirty="0"/>
          </a:p>
          <a:p>
            <a:pPr algn="just"/>
            <a:r>
              <a:rPr lang="pt-BR" sz="2000" b="1" dirty="0" smtClean="0"/>
              <a:t>Mídia, encartes, cartilhas, roteiros </a:t>
            </a:r>
            <a:r>
              <a:rPr lang="pt-BR" sz="2000" b="1" dirty="0" err="1" smtClean="0"/>
              <a:t>homiléticos</a:t>
            </a:r>
            <a:r>
              <a:rPr lang="pt-BR" sz="2000" b="1" dirty="0"/>
              <a:t>, C</a:t>
            </a:r>
            <a:r>
              <a:rPr lang="pt-BR" sz="2000" b="1" dirty="0" smtClean="0"/>
              <a:t>írculos Bíblicos </a:t>
            </a:r>
            <a:r>
              <a:rPr lang="pt-BR" sz="2000" dirty="0"/>
              <a:t>para os meses de novembro ( 2017 e </a:t>
            </a:r>
            <a:r>
              <a:rPr lang="pt-BR" sz="2000" dirty="0" smtClean="0"/>
              <a:t>2018 ) </a:t>
            </a:r>
            <a:r>
              <a:rPr lang="pt-BR" sz="2000" dirty="0"/>
              <a:t>em  preparação para o Dia Nacional dos Cristãos  Leigos e Leigas</a:t>
            </a:r>
            <a:r>
              <a:rPr lang="pt-BR" sz="2000" dirty="0" smtClean="0"/>
              <a:t>.</a:t>
            </a:r>
            <a:endParaRPr lang="pt-BR" sz="2000" dirty="0">
              <a:solidFill>
                <a:srgbClr val="C0000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36912"/>
            <a:ext cx="37814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22313" y="1988840"/>
            <a:ext cx="7772400" cy="439248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3600" b="0" cap="none" dirty="0" smtClean="0"/>
              <a:t/>
            </a:r>
            <a:br>
              <a:rPr lang="pt-BR" sz="3600" b="0" cap="none" dirty="0" smtClean="0"/>
            </a:br>
            <a:r>
              <a:rPr lang="pt-BR" sz="3600" b="0" cap="none" dirty="0" smtClean="0"/>
              <a:t>Seminários a serem organizados pelos Regionais da CNBB, dioceses, e instituições de ensino (escolas, universidades, cursos de teologia) e nos  movimentos, associações e conselhos laicais.</a:t>
            </a:r>
            <a:r>
              <a:rPr lang="pt-BR" sz="4200" b="0" cap="none" dirty="0" smtClean="0"/>
              <a:t> </a:t>
            </a:r>
            <a:br>
              <a:rPr lang="pt-BR" sz="4200" b="0" cap="none" dirty="0" smtClean="0"/>
            </a:br>
            <a:endParaRPr lang="pt-BR" sz="4200" b="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722313" y="188641"/>
            <a:ext cx="7772400" cy="1440159"/>
          </a:xfrm>
          <a:solidFill>
            <a:schemeClr val="accent2"/>
          </a:solidFill>
        </p:spPr>
        <p:txBody>
          <a:bodyPr>
            <a:normAutofit fontScale="25000" lnSpcReduction="20000"/>
          </a:bodyPr>
          <a:lstStyle/>
          <a:p>
            <a:pPr algn="ctr"/>
            <a:endParaRPr lang="pt-BR" sz="4400" b="1" dirty="0" smtClean="0">
              <a:solidFill>
                <a:schemeClr val="bg2"/>
              </a:solidFill>
            </a:endParaRPr>
          </a:p>
          <a:p>
            <a:pPr algn="ctr"/>
            <a:endParaRPr lang="pt-BR" sz="17600" b="1" dirty="0" smtClean="0">
              <a:solidFill>
                <a:schemeClr val="bg2"/>
              </a:solidFill>
            </a:endParaRPr>
          </a:p>
          <a:p>
            <a:pPr algn="ctr"/>
            <a:endParaRPr lang="pt-BR" sz="17600" b="1" dirty="0">
              <a:solidFill>
                <a:schemeClr val="bg2"/>
              </a:solidFill>
            </a:endParaRPr>
          </a:p>
          <a:p>
            <a:pPr algn="ctr"/>
            <a:endParaRPr lang="pt-BR" sz="17600" b="1" dirty="0" smtClean="0">
              <a:solidFill>
                <a:schemeClr val="bg2"/>
              </a:solidFill>
            </a:endParaRPr>
          </a:p>
          <a:p>
            <a:pPr algn="ctr"/>
            <a:endParaRPr lang="pt-BR" sz="17600" b="1" dirty="0">
              <a:solidFill>
                <a:schemeClr val="bg2"/>
              </a:solidFill>
            </a:endParaRPr>
          </a:p>
          <a:p>
            <a:pPr algn="ctr"/>
            <a:endParaRPr lang="pt-BR" sz="17600" b="1" dirty="0" smtClean="0">
              <a:solidFill>
                <a:schemeClr val="bg2"/>
              </a:solidFill>
            </a:endParaRPr>
          </a:p>
          <a:p>
            <a:pPr algn="ctr"/>
            <a:r>
              <a:rPr lang="pt-BR" sz="17600" b="1" dirty="0" smtClean="0">
                <a:solidFill>
                  <a:schemeClr val="bg2"/>
                </a:solidFill>
              </a:rPr>
              <a:t>3. Seminários Temáticos nos Regionais da CNBB</a:t>
            </a:r>
            <a:endParaRPr lang="pt-BR" sz="17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2"/>
                </a:solidFill>
              </a:rPr>
              <a:t>Temas propostos para os Seminários Regionais da CNBB 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BR" sz="2600" b="1" dirty="0"/>
              <a:t>O </a:t>
            </a:r>
            <a:r>
              <a:rPr lang="pt-BR" sz="2600" b="1" dirty="0" smtClean="0"/>
              <a:t>Laicato e o </a:t>
            </a:r>
            <a:r>
              <a:rPr lang="pt-BR" sz="2600" b="1" dirty="0"/>
              <a:t>Papa </a:t>
            </a:r>
            <a:r>
              <a:rPr lang="pt-BR" sz="2600" b="1" dirty="0" smtClean="0"/>
              <a:t>Francisco;</a:t>
            </a:r>
            <a:endParaRPr lang="pt-BR" sz="2600" b="1" dirty="0"/>
          </a:p>
          <a:p>
            <a:r>
              <a:rPr lang="pt-BR" sz="2600" b="1" dirty="0" smtClean="0"/>
              <a:t>Diálogo do Papa Francisco com </a:t>
            </a:r>
            <a:r>
              <a:rPr lang="pt-BR" sz="2600" b="1" dirty="0"/>
              <a:t>os Movimentos Populares;</a:t>
            </a:r>
          </a:p>
          <a:p>
            <a:r>
              <a:rPr lang="pt-BR" sz="2600" b="1" dirty="0" smtClean="0"/>
              <a:t>Celebração </a:t>
            </a:r>
            <a:r>
              <a:rPr lang="pt-BR" sz="2600" b="1" dirty="0"/>
              <a:t>do terceiro </a:t>
            </a:r>
            <a:r>
              <a:rPr lang="pt-BR" sz="2600" b="1" dirty="0" smtClean="0"/>
              <a:t>ano </a:t>
            </a:r>
            <a:r>
              <a:rPr lang="pt-BR" sz="2600" b="1" dirty="0"/>
              <a:t>da </a:t>
            </a:r>
            <a:r>
              <a:rPr lang="pt-BR" sz="2600" b="1" dirty="0" err="1"/>
              <a:t>Laudato</a:t>
            </a:r>
            <a:r>
              <a:rPr lang="pt-BR" sz="2600" b="1" dirty="0"/>
              <a:t> Si</a:t>
            </a:r>
            <a:r>
              <a:rPr lang="pt-BR" sz="2600" b="1" dirty="0" smtClean="0"/>
              <a:t>’ (</a:t>
            </a:r>
            <a:r>
              <a:rPr lang="pt-BR" sz="2600" b="1" dirty="0"/>
              <a:t>Parceria com a REPAM</a:t>
            </a:r>
            <a:r>
              <a:rPr lang="pt-BR" sz="2600" b="1" dirty="0" smtClean="0"/>
              <a:t>);</a:t>
            </a:r>
          </a:p>
          <a:p>
            <a:r>
              <a:rPr lang="pt-BR" sz="2600" b="1" dirty="0" smtClean="0"/>
              <a:t>O </a:t>
            </a:r>
            <a:r>
              <a:rPr lang="pt-BR" sz="2600" b="1" dirty="0"/>
              <a:t>Laicato nos diversos areópagos: Família, Mundo do trabalho, Política, Cultura e Educação, Juventude, Comunicação em geral;</a:t>
            </a:r>
          </a:p>
          <a:p>
            <a:r>
              <a:rPr lang="pt-BR" sz="2600" b="1" dirty="0" smtClean="0"/>
              <a:t>50 anos de Medellín e 10 anos de Aparecida; </a:t>
            </a:r>
          </a:p>
          <a:p>
            <a:r>
              <a:rPr lang="pt-BR" sz="2600" b="1" dirty="0" smtClean="0"/>
              <a:t>Os Ministérios Laicais; </a:t>
            </a:r>
          </a:p>
          <a:p>
            <a:r>
              <a:rPr lang="pt-BR" sz="2600" b="1" dirty="0" smtClean="0"/>
              <a:t>Teologia do Laicato.</a:t>
            </a:r>
          </a:p>
          <a:p>
            <a:pPr marL="0" indent="0">
              <a:buNone/>
            </a:pPr>
            <a:endParaRPr lang="pt-BR" sz="2500" dirty="0" smtClean="0"/>
          </a:p>
          <a:p>
            <a:pPr>
              <a:lnSpc>
                <a:spcPct val="150000"/>
              </a:lnSpc>
            </a:pPr>
            <a:endParaRPr lang="pt-BR" sz="2400" b="1" dirty="0" smtClean="0"/>
          </a:p>
          <a:p>
            <a:pPr>
              <a:lnSpc>
                <a:spcPct val="150000"/>
              </a:lnSpc>
            </a:pPr>
            <a:endParaRPr lang="pt-BR" sz="2400" b="1" dirty="0" smtClean="0"/>
          </a:p>
          <a:p>
            <a:pPr>
              <a:lnSpc>
                <a:spcPct val="150000"/>
              </a:lnSpc>
            </a:pPr>
            <a:endParaRPr lang="pt-BR" sz="2400" b="1" dirty="0"/>
          </a:p>
          <a:p>
            <a:pPr>
              <a:lnSpc>
                <a:spcPct val="150000"/>
              </a:lnSpc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806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chemeClr val="bg2"/>
                </a:solidFill>
              </a:rPr>
              <a:t>4.</a:t>
            </a:r>
            <a:r>
              <a:rPr lang="pt-BR" b="1" dirty="0" smtClean="0"/>
              <a:t> </a:t>
            </a:r>
            <a:r>
              <a:rPr lang="pt-BR" sz="4900" b="1" dirty="0" smtClean="0">
                <a:solidFill>
                  <a:schemeClr val="bg2"/>
                </a:solidFill>
              </a:rPr>
              <a:t>Publicações</a:t>
            </a: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8496944" cy="506916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t-BR" sz="2400" b="1" dirty="0" smtClean="0"/>
              <a:t>Folder</a:t>
            </a:r>
            <a:r>
              <a:rPr lang="pt-BR" sz="2400" dirty="0" smtClean="0"/>
              <a:t> sobre o Ano Nacional do Laicato; (Reprodução local)</a:t>
            </a:r>
          </a:p>
          <a:p>
            <a:pPr algn="just"/>
            <a:r>
              <a:rPr lang="pt-BR" sz="2400" dirty="0" smtClean="0"/>
              <a:t>Roteiros para </a:t>
            </a:r>
            <a:r>
              <a:rPr lang="pt-BR" sz="2400" b="1" dirty="0" smtClean="0"/>
              <a:t>3 Encontros de Reflexão para novembro de 2017 </a:t>
            </a:r>
            <a:r>
              <a:rPr lang="pt-BR" sz="2400" dirty="0" smtClean="0"/>
              <a:t>(sobre Doc. 105 – CNBB, serão vendidos pelas Edições da CNBB)</a:t>
            </a:r>
          </a:p>
          <a:p>
            <a:pPr algn="just"/>
            <a:r>
              <a:rPr lang="pt-BR" sz="2400" dirty="0" smtClean="0"/>
              <a:t>Sugestões para </a:t>
            </a:r>
            <a:r>
              <a:rPr lang="pt-BR" sz="2400" b="1" dirty="0" smtClean="0"/>
              <a:t>Celebração de Abertura do Ano Nacional do Laicato</a:t>
            </a:r>
            <a:r>
              <a:rPr lang="pt-BR" sz="2400" dirty="0" smtClean="0"/>
              <a:t> para dia 26/11/2017 (baixar do site das Edições CNBB).</a:t>
            </a:r>
          </a:p>
          <a:p>
            <a:pPr algn="just"/>
            <a:r>
              <a:rPr lang="pt-BR" sz="2400" b="1" dirty="0" smtClean="0"/>
              <a:t>Celebração de Chegada</a:t>
            </a:r>
            <a:r>
              <a:rPr lang="pt-BR" sz="2400" dirty="0" smtClean="0"/>
              <a:t> do Estandarte (ou imagem) </a:t>
            </a:r>
            <a:r>
              <a:rPr lang="pt-BR" sz="2400" b="1" dirty="0" smtClean="0"/>
              <a:t>da Sagrada Família</a:t>
            </a:r>
            <a:r>
              <a:rPr lang="pt-BR" sz="2400" dirty="0" smtClean="0"/>
              <a:t> e para </a:t>
            </a:r>
            <a:r>
              <a:rPr lang="pt-BR" sz="2400" b="1" dirty="0" smtClean="0"/>
              <a:t>Celebração de Envio </a:t>
            </a:r>
            <a:r>
              <a:rPr lang="pt-BR" sz="2400" dirty="0" smtClean="0"/>
              <a:t>para comunidades.</a:t>
            </a:r>
          </a:p>
          <a:p>
            <a:pPr algn="just"/>
            <a:r>
              <a:rPr lang="pt-BR" sz="2400" b="1" dirty="0" smtClean="0"/>
              <a:t>Textos decorrentes do Documento 105</a:t>
            </a:r>
            <a:r>
              <a:rPr lang="pt-BR" sz="2400" dirty="0" smtClean="0"/>
              <a:t> (aprofundamento, esclarecimentos, elaborados pelo Grupo de Reflexão da Comissão e outros). </a:t>
            </a:r>
          </a:p>
          <a:p>
            <a:pPr algn="just"/>
            <a:r>
              <a:rPr lang="pt-BR" sz="2400" b="1" dirty="0" smtClean="0"/>
              <a:t>Papa Francisco e o Laicato</a:t>
            </a:r>
            <a:r>
              <a:rPr lang="pt-BR" sz="2400" dirty="0" smtClean="0"/>
              <a:t> (Observatório Papa Francisco)</a:t>
            </a:r>
          </a:p>
          <a:p>
            <a:pPr algn="just"/>
            <a:r>
              <a:rPr lang="pt-BR" sz="2400" b="1" dirty="0" smtClean="0"/>
              <a:t>Coletânea de textos sobre o laicato</a:t>
            </a:r>
            <a:r>
              <a:rPr lang="pt-BR" sz="2400" dirty="0" smtClean="0"/>
              <a:t> (sairá pelas Edições CNBB)</a:t>
            </a:r>
          </a:p>
          <a:p>
            <a:pPr algn="just"/>
            <a:endParaRPr lang="pt-BR" sz="3800" dirty="0" smtClean="0"/>
          </a:p>
          <a:p>
            <a:pPr marL="0" indent="0" algn="just">
              <a:buNone/>
            </a:pPr>
            <a:endParaRPr lang="pt-BR" sz="3800" dirty="0"/>
          </a:p>
        </p:txBody>
      </p:sp>
    </p:spTree>
    <p:extLst>
      <p:ext uri="{BB962C8B-B14F-4D97-AF65-F5344CB8AC3E}">
        <p14:creationId xmlns:p14="http://schemas.microsoft.com/office/powerpoint/2010/main" val="7522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63271" cy="1282154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/>
            </a:r>
            <a:br>
              <a:rPr lang="pt-BR" sz="5400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2"/>
                </a:solidFill>
              </a:rPr>
              <a:t>5.</a:t>
            </a:r>
            <a:r>
              <a:rPr lang="pt-BR" sz="4000" b="1" dirty="0" smtClean="0">
                <a:solidFill>
                  <a:schemeClr val="bg2"/>
                </a:solidFill>
              </a:rPr>
              <a:t> </a:t>
            </a:r>
            <a:r>
              <a:rPr lang="pt-BR" b="1" dirty="0" smtClean="0">
                <a:solidFill>
                  <a:schemeClr val="bg2"/>
                </a:solidFill>
              </a:rPr>
              <a:t>Legados do </a:t>
            </a:r>
            <a:br>
              <a:rPr lang="pt-BR" b="1" dirty="0" smtClean="0">
                <a:solidFill>
                  <a:schemeClr val="bg2"/>
                </a:solidFill>
              </a:rPr>
            </a:br>
            <a:r>
              <a:rPr lang="pt-BR" b="1" dirty="0" smtClean="0">
                <a:solidFill>
                  <a:schemeClr val="bg2"/>
                </a:solidFill>
              </a:rPr>
              <a:t>Ano Nacional do Laicato</a:t>
            </a:r>
            <a:r>
              <a:rPr lang="pt-BR" b="1" dirty="0">
                <a:solidFill>
                  <a:schemeClr val="bg2"/>
                </a:solidFill>
              </a:rPr>
              <a:t/>
            </a:r>
            <a:br>
              <a:rPr lang="pt-BR" b="1" dirty="0">
                <a:solidFill>
                  <a:schemeClr val="bg2"/>
                </a:solidFill>
              </a:rPr>
            </a:br>
            <a:endParaRPr lang="pt-BR" sz="5400" b="1" dirty="0">
              <a:solidFill>
                <a:schemeClr val="bg2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57198" y="1578925"/>
            <a:ext cx="8363271" cy="52629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/>
              <a:t>O que </a:t>
            </a:r>
            <a:r>
              <a:rPr lang="pt-BR" sz="2800" dirty="0" smtClean="0"/>
              <a:t>vamos </a:t>
            </a:r>
            <a:r>
              <a:rPr lang="pt-BR" sz="2800" dirty="0"/>
              <a:t>realizar </a:t>
            </a:r>
            <a:r>
              <a:rPr lang="pt-BR" sz="2800" dirty="0" smtClean="0"/>
              <a:t>durante o Ano Nacional do Laicato </a:t>
            </a:r>
            <a:r>
              <a:rPr lang="pt-BR" sz="2800" b="1" dirty="0" smtClean="0"/>
              <a:t>que </a:t>
            </a:r>
            <a:r>
              <a:rPr lang="pt-BR" sz="2800" b="1" dirty="0"/>
              <a:t>tenha incidência direta na sociedade </a:t>
            </a:r>
            <a:r>
              <a:rPr lang="pt-BR" sz="2800" dirty="0"/>
              <a:t>com a atuação efetiva dos cristãos leigos e leigas?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Que </a:t>
            </a:r>
            <a:r>
              <a:rPr lang="pt-BR" sz="2800" b="1" dirty="0" smtClean="0"/>
              <a:t>mudanças vão </a:t>
            </a:r>
            <a:r>
              <a:rPr lang="pt-BR" sz="2800" b="1" dirty="0"/>
              <a:t>permanecer na Igreja</a:t>
            </a:r>
            <a:r>
              <a:rPr lang="pt-BR" sz="2800" dirty="0"/>
              <a:t> após a realização do Ano Nacional do Laicato?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b="1" dirty="0" smtClean="0"/>
              <a:t>Serão </a:t>
            </a:r>
            <a:r>
              <a:rPr lang="pt-BR" sz="2800" b="1" dirty="0"/>
              <a:t>os frutos da mobilização das ações dos C</a:t>
            </a:r>
            <a:r>
              <a:rPr lang="pt-BR" sz="2800" b="1" dirty="0" smtClean="0"/>
              <a:t>ristãos  leigas </a:t>
            </a:r>
            <a:r>
              <a:rPr lang="pt-BR" sz="2800" b="1" dirty="0"/>
              <a:t>e leigas, e de toda Igreja, para que permaneçam </a:t>
            </a:r>
            <a:r>
              <a:rPr lang="pt-BR" sz="2800" b="1" dirty="0" smtClean="0"/>
              <a:t>na Igreja </a:t>
            </a:r>
            <a:r>
              <a:rPr lang="pt-BR" sz="2800" b="1" dirty="0"/>
              <a:t>e na sociedade após a realização do </a:t>
            </a:r>
            <a:r>
              <a:rPr lang="pt-BR" sz="2800" b="1" dirty="0" smtClean="0"/>
              <a:t>Ano Nacional do Laicato</a:t>
            </a:r>
            <a:r>
              <a:rPr lang="pt-BR" sz="2800" dirty="0" smtClean="0"/>
              <a:t>. É um jeito de Cristãos </a:t>
            </a:r>
            <a:r>
              <a:rPr lang="pt-BR" sz="2800" dirty="0"/>
              <a:t>leigos e leigas </a:t>
            </a:r>
            <a:r>
              <a:rPr lang="pt-BR" sz="2800" dirty="0" smtClean="0"/>
              <a:t>atuarem “como </a:t>
            </a:r>
            <a:r>
              <a:rPr lang="pt-BR" sz="2800" dirty="0"/>
              <a:t>sujeitos na Igreja e na sociedade”, </a:t>
            </a:r>
            <a:r>
              <a:rPr lang="pt-BR" sz="2800" dirty="0" smtClean="0"/>
              <a:t>realizando </a:t>
            </a:r>
            <a:r>
              <a:rPr lang="pt-BR" sz="2800" dirty="0"/>
              <a:t>ações transformadoras </a:t>
            </a:r>
            <a:r>
              <a:rPr lang="pt-BR" sz="2800" dirty="0" smtClean="0"/>
              <a:t>como </a:t>
            </a:r>
            <a:r>
              <a:rPr lang="pt-BR" sz="2800" dirty="0"/>
              <a:t>“</a:t>
            </a:r>
            <a:r>
              <a:rPr lang="pt-BR" sz="2800" dirty="0" smtClean="0"/>
              <a:t>marcos” </a:t>
            </a:r>
            <a:r>
              <a:rPr lang="pt-BR" sz="2800" dirty="0"/>
              <a:t>do Ano do Laicato</a:t>
            </a:r>
            <a:r>
              <a:rPr lang="pt-BR" sz="2800" dirty="0" smtClean="0"/>
              <a:t>;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730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BR" sz="6000" b="1" dirty="0" smtClean="0">
                <a:solidFill>
                  <a:schemeClr val="bg2"/>
                </a:solidFill>
              </a:rPr>
              <a:t>Âmbitos dos Legados </a:t>
            </a:r>
            <a:br>
              <a:rPr lang="pt-BR" sz="6000" b="1" dirty="0" smtClean="0">
                <a:solidFill>
                  <a:schemeClr val="bg2"/>
                </a:solidFill>
              </a:rPr>
            </a:br>
            <a:r>
              <a:rPr lang="pt-BR" sz="6000" b="1" dirty="0" smtClean="0">
                <a:solidFill>
                  <a:schemeClr val="bg2"/>
                </a:solidFill>
              </a:rPr>
              <a:t>do Ano Nacional do Laicato</a:t>
            </a:r>
            <a:endParaRPr lang="pt-BR" sz="6000" b="1" dirty="0">
              <a:solidFill>
                <a:schemeClr val="bg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sz="3100" b="1" dirty="0" smtClean="0">
                <a:solidFill>
                  <a:srgbClr val="FF0000"/>
                </a:solidFill>
              </a:rPr>
              <a:t>Para </a:t>
            </a:r>
            <a:r>
              <a:rPr lang="pt-BR" sz="3100" b="1" dirty="0">
                <a:solidFill>
                  <a:srgbClr val="FF0000"/>
                </a:solidFill>
              </a:rPr>
              <a:t>o âmbito da Sociedade 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3100" b="1" dirty="0" smtClean="0">
                <a:solidFill>
                  <a:schemeClr val="accent3">
                    <a:lumMod val="50000"/>
                  </a:schemeClr>
                </a:solidFill>
              </a:rPr>
              <a:t>Promover mecanismos de participação popular para o fortalecimento do controle social e da gestão participativa:  Conselhos </a:t>
            </a:r>
            <a:r>
              <a:rPr lang="pt-BR" sz="3100" b="1" dirty="0">
                <a:solidFill>
                  <a:schemeClr val="accent3">
                    <a:lumMod val="50000"/>
                  </a:schemeClr>
                </a:solidFill>
              </a:rPr>
              <a:t>de Direitos, Grupos </a:t>
            </a:r>
            <a:r>
              <a:rPr lang="pt-BR" sz="3100" b="1" dirty="0" smtClean="0">
                <a:solidFill>
                  <a:schemeClr val="accent3">
                    <a:lumMod val="50000"/>
                  </a:schemeClr>
                </a:solidFill>
              </a:rPr>
              <a:t>de Acompanhamento </a:t>
            </a:r>
            <a:r>
              <a:rPr lang="pt-BR" sz="3100" b="1" dirty="0">
                <a:solidFill>
                  <a:schemeClr val="accent3">
                    <a:lumMod val="50000"/>
                  </a:schemeClr>
                </a:solidFill>
              </a:rPr>
              <a:t>ao Legislativo, Iniciativas Populares</a:t>
            </a:r>
            <a:r>
              <a:rPr lang="pt-BR" sz="3100" b="1" dirty="0" smtClean="0">
                <a:solidFill>
                  <a:schemeClr val="accent3">
                    <a:lumMod val="50000"/>
                  </a:schemeClr>
                </a:solidFill>
              </a:rPr>
              <a:t>, Audiências Públicas, </a:t>
            </a:r>
            <a:r>
              <a:rPr lang="pt-BR" sz="3100" b="1" dirty="0">
                <a:solidFill>
                  <a:schemeClr val="accent3">
                    <a:lumMod val="50000"/>
                  </a:schemeClr>
                </a:solidFill>
              </a:rPr>
              <a:t>Referendos, Plebiscitos, entre </a:t>
            </a:r>
            <a:r>
              <a:rPr lang="pt-BR" sz="3100" b="1" dirty="0" smtClean="0">
                <a:solidFill>
                  <a:schemeClr val="accent3">
                    <a:lumMod val="50000"/>
                  </a:schemeClr>
                </a:solidFill>
              </a:rPr>
              <a:t>outros;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3100" b="1" dirty="0" smtClean="0">
                <a:solidFill>
                  <a:schemeClr val="accent2">
                    <a:lumMod val="75000"/>
                  </a:schemeClr>
                </a:solidFill>
              </a:rPr>
              <a:t>Mobilizar a sociedade brasileira para a realização da auditoria </a:t>
            </a:r>
            <a:r>
              <a:rPr lang="pt-BR" sz="3100" b="1" dirty="0">
                <a:solidFill>
                  <a:schemeClr val="accent2">
                    <a:lumMod val="75000"/>
                  </a:schemeClr>
                </a:solidFill>
              </a:rPr>
              <a:t>cidadã da dívida </a:t>
            </a:r>
            <a:r>
              <a:rPr lang="pt-BR" sz="3100" b="1" dirty="0" smtClean="0">
                <a:solidFill>
                  <a:schemeClr val="accent2">
                    <a:lumMod val="75000"/>
                  </a:schemeClr>
                </a:solidFill>
              </a:rPr>
              <a:t>pública.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3100" b="1" dirty="0" smtClean="0">
                <a:solidFill>
                  <a:srgbClr val="FF0000"/>
                </a:solidFill>
              </a:rPr>
              <a:t>Para </a:t>
            </a:r>
            <a:r>
              <a:rPr lang="pt-BR" sz="3100" b="1" dirty="0">
                <a:solidFill>
                  <a:srgbClr val="FF0000"/>
                </a:solidFill>
              </a:rPr>
              <a:t>o âmbito </a:t>
            </a:r>
            <a:r>
              <a:rPr lang="pt-BR" sz="3100" b="1" dirty="0" smtClean="0">
                <a:solidFill>
                  <a:srgbClr val="FF0000"/>
                </a:solidFill>
              </a:rPr>
              <a:t>Eclesial</a:t>
            </a:r>
            <a:endParaRPr lang="pt-BR" sz="31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3100" b="1" dirty="0" smtClean="0">
                <a:solidFill>
                  <a:schemeClr val="accent6">
                    <a:lumMod val="50000"/>
                  </a:schemeClr>
                </a:solidFill>
              </a:rPr>
              <a:t>Criar programas de formação de  </a:t>
            </a:r>
            <a:r>
              <a:rPr lang="pt-BR" sz="3100" b="1" dirty="0">
                <a:solidFill>
                  <a:schemeClr val="accent6">
                    <a:lumMod val="50000"/>
                  </a:schemeClr>
                </a:solidFill>
              </a:rPr>
              <a:t>ministérios </a:t>
            </a:r>
            <a:r>
              <a:rPr lang="pt-BR" sz="3100" b="1" dirty="0" smtClean="0">
                <a:solidFill>
                  <a:schemeClr val="accent6">
                    <a:lumMod val="50000"/>
                  </a:schemeClr>
                </a:solidFill>
              </a:rPr>
              <a:t>leigos de coordenação e animação</a:t>
            </a:r>
            <a:r>
              <a:rPr lang="pt-BR" sz="3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3100" b="1" dirty="0" smtClean="0">
                <a:solidFill>
                  <a:schemeClr val="accent6">
                    <a:lumMod val="50000"/>
                  </a:schemeClr>
                </a:solidFill>
              </a:rPr>
              <a:t>de comunidades, pastorais e movimentos;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3100" b="1" dirty="0" smtClean="0">
                <a:solidFill>
                  <a:srgbClr val="0070C0"/>
                </a:solidFill>
              </a:rPr>
              <a:t>Fortalecer a articulação das redes de Comunidades ( Doc. 100);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3100" b="1" dirty="0" smtClean="0">
                <a:solidFill>
                  <a:srgbClr val="002060"/>
                </a:solidFill>
              </a:rPr>
              <a:t>Criar </a:t>
            </a:r>
            <a:r>
              <a:rPr lang="pt-BR" sz="3100" b="1" dirty="0">
                <a:solidFill>
                  <a:srgbClr val="002060"/>
                </a:solidFill>
              </a:rPr>
              <a:t>e/ou fortalecer os Conselhos Regionais e Diocesanos de Leigos”  </a:t>
            </a:r>
            <a:r>
              <a:rPr lang="pt-BR" sz="3100" b="1" dirty="0" smtClean="0">
                <a:solidFill>
                  <a:srgbClr val="002060"/>
                </a:solidFill>
              </a:rPr>
              <a:t>como preconiza o  </a:t>
            </a:r>
            <a:r>
              <a:rPr lang="pt-BR" sz="3100" b="1" dirty="0">
                <a:solidFill>
                  <a:srgbClr val="002060"/>
                </a:solidFill>
              </a:rPr>
              <a:t>DOC. 105, 275 </a:t>
            </a:r>
            <a:r>
              <a:rPr lang="pt-BR" sz="3100" b="1" dirty="0" smtClean="0">
                <a:solidFill>
                  <a:srgbClr val="002060"/>
                </a:solidFill>
              </a:rPr>
              <a:t>letra </a:t>
            </a:r>
            <a:r>
              <a:rPr lang="pt-BR" sz="3100" b="1" dirty="0">
                <a:solidFill>
                  <a:srgbClr val="002060"/>
                </a:solidFill>
              </a:rPr>
              <a:t>‘f</a:t>
            </a:r>
            <a:r>
              <a:rPr lang="pt-BR" sz="3100" b="1" dirty="0" smtClean="0">
                <a:solidFill>
                  <a:srgbClr val="002060"/>
                </a:solidFill>
              </a:rPr>
              <a:t>’.</a:t>
            </a:r>
            <a:endParaRPr lang="pt-BR" sz="31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pt-BR" sz="34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6317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"/>
            <a:ext cx="6192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115212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4700" dirty="0" smtClean="0">
                <a:solidFill>
                  <a:schemeClr val="bg1"/>
                </a:solidFill>
              </a:rPr>
              <a:t>Comissão Especial </a:t>
            </a:r>
            <a:r>
              <a:rPr lang="pt-BR" sz="4700" dirty="0">
                <a:solidFill>
                  <a:schemeClr val="bg1"/>
                </a:solidFill>
              </a:rPr>
              <a:t>para o Ano do Laicato</a:t>
            </a:r>
            <a:r>
              <a:rPr lang="pt-BR" sz="4700" dirty="0"/>
              <a:t/>
            </a:r>
            <a:br>
              <a:rPr lang="pt-BR" sz="4700" dirty="0"/>
            </a:br>
            <a:endParaRPr lang="pt-BR" sz="4700" dirty="0"/>
          </a:p>
        </p:txBody>
      </p:sp>
      <p:sp>
        <p:nvSpPr>
          <p:cNvPr id="3" name="Retângulo 2"/>
          <p:cNvSpPr/>
          <p:nvPr/>
        </p:nvSpPr>
        <p:spPr>
          <a:xfrm>
            <a:off x="457200" y="1412776"/>
            <a:ext cx="8507288" cy="52565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Bispos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Dom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Severino </a:t>
            </a:r>
            <a:r>
              <a:rPr lang="pt-BR" sz="2400" dirty="0" err="1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Clasen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– Presidente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Dom Orlando Brandes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Dom Pedro Conti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Dom Roberto Francisco  </a:t>
            </a:r>
            <a:r>
              <a:rPr lang="pt-BR" sz="2400" dirty="0" err="1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Ferrería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Paz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Dom José Reginaldo </a:t>
            </a:r>
            <a:r>
              <a:rPr lang="pt-BR" sz="2400" dirty="0" err="1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Andrietta</a:t>
            </a:r>
            <a:endParaRPr lang="pt-BR" sz="2400" dirty="0" smtClean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pt-BR" sz="2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pt-BR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Assessores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err="1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Profª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BR" sz="2400" dirty="0" err="1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Marilza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Lopes </a:t>
            </a:r>
            <a:r>
              <a:rPr lang="pt-BR" sz="2400" dirty="0" err="1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Schuina</a:t>
            </a:r>
            <a:endParaRPr lang="pt-BR" sz="2400" dirty="0" smtClean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Sônia Gomes de Oliveira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Ivone </a:t>
            </a:r>
            <a:r>
              <a:rPr lang="pt-BR" sz="240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Bortolato</a:t>
            </a:r>
            <a:endParaRPr lang="pt-BR" sz="2400" dirty="0" smtClean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Laudelino Augusto Santos Azevedo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Daniel  </a:t>
            </a:r>
            <a:r>
              <a:rPr lang="pt-BR" sz="2400" dirty="0" err="1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Seidel</a:t>
            </a:r>
            <a:endParaRPr lang="pt-BR" sz="2400" dirty="0" smtClean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pt-BR" sz="2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95536" y="5517231"/>
            <a:ext cx="8352928" cy="1181994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E-mail: </a:t>
            </a:r>
            <a:r>
              <a:rPr lang="pt-BR" sz="3200" b="1" dirty="0" smtClean="0">
                <a:hlinkClick r:id="rId2"/>
              </a:rPr>
              <a:t>anodolaicato@cnbb.org.br</a:t>
            </a:r>
            <a:r>
              <a:rPr lang="pt-BR" sz="3200" b="1" dirty="0" smtClean="0"/>
              <a:t> </a:t>
            </a:r>
            <a:endParaRPr lang="pt-BR" sz="32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" y="0"/>
            <a:ext cx="9144000" cy="551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6632"/>
            <a:ext cx="8784000" cy="662473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rgbClr val="FF0000"/>
                </a:solidFill>
              </a:rPr>
              <a:t>Tema:</a:t>
            </a:r>
            <a:r>
              <a:rPr lang="pt-BR" dirty="0" smtClean="0"/>
              <a:t> </a:t>
            </a:r>
            <a:r>
              <a:rPr lang="pt-BR" sz="4000" dirty="0" smtClean="0"/>
              <a:t>Cristãos leigos e leigas, sujeitos na “Igreja em saída”, a serviço do Reino.</a:t>
            </a:r>
          </a:p>
          <a:p>
            <a:pPr marL="0" indent="0" algn="just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rgbClr val="FF0000"/>
                </a:solidFill>
              </a:rPr>
              <a:t>Lema</a:t>
            </a:r>
            <a:r>
              <a:rPr lang="pt-BR" dirty="0">
                <a:solidFill>
                  <a:srgbClr val="FF0000"/>
                </a:solidFill>
              </a:rPr>
              <a:t>:</a:t>
            </a:r>
            <a:r>
              <a:rPr lang="pt-BR" dirty="0"/>
              <a:t> </a:t>
            </a:r>
            <a:r>
              <a:rPr lang="pt-BR" sz="4000" dirty="0" smtClean="0"/>
              <a:t>Sal da Terra e Luz do Mundo.</a:t>
            </a:r>
          </a:p>
          <a:p>
            <a:pPr marL="0" indent="0" algn="just">
              <a:buNone/>
            </a:pPr>
            <a:r>
              <a:rPr lang="pt-BR" sz="4000" dirty="0"/>
              <a:t> </a:t>
            </a:r>
            <a:r>
              <a:rPr lang="pt-BR" sz="4000" dirty="0" smtClean="0"/>
              <a:t>                                            </a:t>
            </a:r>
            <a:r>
              <a:rPr lang="pt-BR" sz="2800" dirty="0" smtClean="0"/>
              <a:t>(</a:t>
            </a:r>
            <a:r>
              <a:rPr lang="pt-BR" sz="2800" dirty="0" err="1" smtClean="0"/>
              <a:t>Mt</a:t>
            </a:r>
            <a:r>
              <a:rPr lang="pt-BR" sz="2800" dirty="0" smtClean="0"/>
              <a:t> 5,13 - 14).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Tema e Lema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1" y="23294"/>
            <a:ext cx="8784000" cy="662473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4800" dirty="0"/>
          </a:p>
          <a:p>
            <a:pPr marL="0" indent="0" algn="ctr">
              <a:buNone/>
            </a:pPr>
            <a:r>
              <a:rPr lang="pt-BR" dirty="0" smtClean="0"/>
              <a:t>Como </a:t>
            </a:r>
            <a:r>
              <a:rPr lang="pt-BR" dirty="0"/>
              <a:t>Igreja, Povo de Deus, celebrar a presença e a organização dos </a:t>
            </a:r>
            <a:r>
              <a:rPr lang="pt-BR" dirty="0" smtClean="0"/>
              <a:t>cristãos leigos </a:t>
            </a:r>
            <a:r>
              <a:rPr lang="pt-BR" dirty="0"/>
              <a:t>e </a:t>
            </a:r>
            <a:r>
              <a:rPr lang="pt-BR" dirty="0" smtClean="0"/>
              <a:t>leigas </a:t>
            </a:r>
            <a:r>
              <a:rPr lang="pt-BR" dirty="0"/>
              <a:t>no Brasil; aprofundar  a sua identidade, vocação, espiritualidade e missão; e testemunhar </a:t>
            </a:r>
            <a:r>
              <a:rPr lang="pt-BR" dirty="0" smtClean="0"/>
              <a:t>Jesus Cristo </a:t>
            </a:r>
            <a:r>
              <a:rPr lang="pt-BR" dirty="0"/>
              <a:t>e seu  Reino  na sociedade.</a:t>
            </a:r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08012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2"/>
                </a:solidFill>
              </a:rPr>
              <a:t>Objetivo Geral</a:t>
            </a:r>
            <a:endParaRPr lang="pt-BR" b="1" dirty="0">
              <a:solidFill>
                <a:schemeClr val="bg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99" y="4941168"/>
            <a:ext cx="37814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BR" b="1" dirty="0" smtClean="0">
                <a:solidFill>
                  <a:schemeClr val="bg2"/>
                </a:solidFill>
              </a:rPr>
              <a:t>Objetivos específicos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500" dirty="0" smtClean="0"/>
              <a:t>Comemorar os 30 anos do Sínodo Ordinário sobre os leigos (1987) e os 30 anos da Exortação Apostólica </a:t>
            </a:r>
            <a:r>
              <a:rPr lang="pt-BR" sz="2500" i="1" dirty="0" err="1" smtClean="0"/>
              <a:t>Christifideles</a:t>
            </a:r>
            <a:r>
              <a:rPr lang="pt-BR" sz="2500" i="1" dirty="0" smtClean="0"/>
              <a:t> </a:t>
            </a:r>
            <a:r>
              <a:rPr lang="pt-BR" sz="2500" i="1" dirty="0" err="1" smtClean="0"/>
              <a:t>Laici</a:t>
            </a:r>
            <a:r>
              <a:rPr lang="pt-BR" sz="2500" dirty="0" smtClean="0"/>
              <a:t>, de São João Paulo II, sobre a vocação e missão dos leigos na Igreja e no mundo (1988);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500" dirty="0" smtClean="0"/>
              <a:t>Dinamizar o estudo e a prática do documento 105: “Cristãos leigos e leigas na Igreja e na Sociedade” e demais documentos do Magistério, em especial do Papa Francisco, sobre o Laicato;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500" dirty="0" smtClean="0"/>
              <a:t>Estimular a presença e a atuação dos </a:t>
            </a:r>
            <a:r>
              <a:rPr lang="pt-BR" sz="2500" dirty="0"/>
              <a:t>c</a:t>
            </a:r>
            <a:r>
              <a:rPr lang="pt-BR" sz="2500" dirty="0" smtClean="0"/>
              <a:t>ristãos leigos e leigas, </a:t>
            </a:r>
            <a:r>
              <a:rPr lang="pt-BR" sz="2500" dirty="0"/>
              <a:t>“verdadeiros sujeitos eclesiais”(</a:t>
            </a:r>
            <a:r>
              <a:rPr lang="pt-BR" sz="2500" dirty="0" err="1" smtClean="0"/>
              <a:t>DAp</a:t>
            </a:r>
            <a:r>
              <a:rPr lang="pt-BR" sz="2500" dirty="0"/>
              <a:t>, n. 497a</a:t>
            </a:r>
            <a:r>
              <a:rPr lang="pt-BR" sz="2500" dirty="0" smtClean="0"/>
              <a:t>), </a:t>
            </a:r>
            <a:r>
              <a:rPr lang="pt-BR" sz="2500" dirty="0"/>
              <a:t>como  </a:t>
            </a:r>
            <a:r>
              <a:rPr lang="pt-BR" sz="2500" dirty="0" smtClean="0"/>
              <a:t>“sal, luz e fermento” na Igreja e na Sociedade</a:t>
            </a:r>
            <a:r>
              <a:rPr lang="pt-BR" sz="2500" dirty="0"/>
              <a:t>.</a:t>
            </a:r>
            <a:endParaRPr lang="pt-BR" sz="2500" dirty="0" smtClean="0"/>
          </a:p>
          <a:p>
            <a:pPr marL="0" indent="0" algn="r">
              <a:buNone/>
            </a:pPr>
            <a:r>
              <a:rPr lang="pt-BR" sz="1900" dirty="0"/>
              <a:t> </a:t>
            </a:r>
            <a:r>
              <a:rPr lang="pt-BR" sz="1900" dirty="0" smtClean="0"/>
              <a:t>     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19543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bg2"/>
                </a:solidFill>
              </a:rPr>
              <a:t>Estratégias</a:t>
            </a:r>
            <a:endParaRPr lang="pt-BR" sz="4800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7400" dirty="0" smtClean="0"/>
              <a:t>Conclamar toda a Igreja no Brasil: regionais, dioceses, paróquias, comunidades, pastorais, movimentos, as diferentes expressões laicais e os Organismos de comunhão do Povo de Deus, na realização do Ano do Laicato;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7400" dirty="0" smtClean="0"/>
              <a:t>Desenvolver atividades que culminem na realização de  um encontro  nacional com o Laicato no encerramento do ano (Cristo Rei de 2018);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7400" dirty="0" smtClean="0"/>
              <a:t>Despertar e motivar iniciativas e participação dos ministros ordenados, da vida consagrada e do laicato na realização desse Ano;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7400" dirty="0" smtClean="0"/>
              <a:t>Dialogar com os diferentes sujeitos da sociedade, promovendo a cultura  do encontro e o cuidado com a vida e o bem comum, na esperança de que outro mundo é possível;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7400" dirty="0" smtClean="0"/>
              <a:t>Envolver os meios de comunicação social nas  atividades programadas para o Ano do Laicato.</a:t>
            </a:r>
          </a:p>
          <a:p>
            <a:pPr marL="0" indent="0" algn="r">
              <a:buNone/>
            </a:pPr>
            <a:r>
              <a:rPr lang="pt-BR" dirty="0" smtClean="0"/>
              <a:t> 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34530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2"/>
                </a:solidFill>
              </a:rPr>
              <a:t>Eixos de Ação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3" cy="492514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5100" b="1" dirty="0" smtClean="0">
                <a:solidFill>
                  <a:srgbClr val="FF0000"/>
                </a:solidFill>
              </a:rPr>
              <a:t>1. Eventos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5100" b="1" dirty="0" smtClean="0">
                <a:solidFill>
                  <a:schemeClr val="accent5">
                    <a:lumMod val="50000"/>
                  </a:schemeClr>
                </a:solidFill>
              </a:rPr>
              <a:t>2. Comunicação</a:t>
            </a:r>
            <a:r>
              <a:rPr lang="pt-BR" sz="51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pt-BR" sz="5100" b="1" dirty="0" smtClean="0">
                <a:solidFill>
                  <a:schemeClr val="accent5">
                    <a:lumMod val="50000"/>
                  </a:schemeClr>
                </a:solidFill>
              </a:rPr>
              <a:t>catequese e celebração.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5100" b="1" dirty="0" smtClean="0">
                <a:solidFill>
                  <a:srgbClr val="00B050"/>
                </a:solidFill>
              </a:rPr>
              <a:t>3. Seminários </a:t>
            </a:r>
            <a:r>
              <a:rPr lang="pt-BR" sz="5100" b="1" dirty="0">
                <a:solidFill>
                  <a:srgbClr val="00B050"/>
                </a:solidFill>
              </a:rPr>
              <a:t>temáticos nos </a:t>
            </a:r>
            <a:r>
              <a:rPr lang="pt-BR" sz="5100" b="1" dirty="0" smtClean="0">
                <a:solidFill>
                  <a:srgbClr val="00B050"/>
                </a:solidFill>
              </a:rPr>
              <a:t>Regionais da CNBB.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5100" b="1" dirty="0" smtClean="0">
                <a:solidFill>
                  <a:schemeClr val="accent6">
                    <a:lumMod val="50000"/>
                  </a:schemeClr>
                </a:solidFill>
              </a:rPr>
              <a:t>4. Publicações.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5100" b="1" dirty="0" smtClean="0"/>
              <a:t>5. </a:t>
            </a:r>
            <a:r>
              <a:rPr lang="pt-BR" sz="5100" b="1" dirty="0" smtClean="0">
                <a:solidFill>
                  <a:srgbClr val="C00000"/>
                </a:solidFill>
              </a:rPr>
              <a:t>“Legados” </a:t>
            </a:r>
            <a:r>
              <a:rPr lang="pt-BR" sz="5100" b="1" dirty="0">
                <a:solidFill>
                  <a:srgbClr val="C00000"/>
                </a:solidFill>
              </a:rPr>
              <a:t>- o que fica como </a:t>
            </a:r>
            <a:r>
              <a:rPr lang="pt-BR" sz="5100" b="1" dirty="0" smtClean="0">
                <a:solidFill>
                  <a:srgbClr val="C00000"/>
                </a:solidFill>
              </a:rPr>
              <a:t>   legado </a:t>
            </a:r>
            <a:r>
              <a:rPr lang="pt-BR" sz="5100" b="1" dirty="0">
                <a:solidFill>
                  <a:srgbClr val="C00000"/>
                </a:solidFill>
              </a:rPr>
              <a:t>após o Ano </a:t>
            </a:r>
            <a:r>
              <a:rPr lang="pt-BR" sz="5100" b="1" dirty="0" smtClean="0">
                <a:solidFill>
                  <a:srgbClr val="C00000"/>
                </a:solidFill>
              </a:rPr>
              <a:t>Nacional do Laicato (bandeiras </a:t>
            </a:r>
            <a:r>
              <a:rPr lang="pt-BR" sz="5100" b="1" dirty="0">
                <a:solidFill>
                  <a:srgbClr val="C00000"/>
                </a:solidFill>
              </a:rPr>
              <a:t>de </a:t>
            </a:r>
            <a:r>
              <a:rPr lang="pt-BR" sz="5100" b="1" dirty="0" err="1" smtClean="0">
                <a:solidFill>
                  <a:srgbClr val="C00000"/>
                </a:solidFill>
              </a:rPr>
              <a:t>compro-misso</a:t>
            </a:r>
            <a:r>
              <a:rPr lang="pt-BR" sz="5100" b="1" dirty="0" smtClean="0">
                <a:solidFill>
                  <a:srgbClr val="C00000"/>
                </a:solidFill>
              </a:rPr>
              <a:t> </a:t>
            </a:r>
            <a:r>
              <a:rPr lang="pt-BR" sz="5100" b="1" dirty="0">
                <a:solidFill>
                  <a:srgbClr val="C00000"/>
                </a:solidFill>
              </a:rPr>
              <a:t>e ação).</a:t>
            </a:r>
          </a:p>
          <a:p>
            <a:endParaRPr lang="pt-BR" sz="51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00200"/>
            <a:ext cx="3600400" cy="47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83" y="152880"/>
            <a:ext cx="6038529" cy="641013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288372"/>
          </a:xfrm>
        </p:spPr>
        <p:txBody>
          <a:bodyPr vert="vert270">
            <a:normAutofit fontScale="90000"/>
          </a:bodyPr>
          <a:lstStyle/>
          <a:p>
            <a:r>
              <a:rPr lang="pt-BR" b="1" dirty="0" smtClean="0">
                <a:latin typeface="Arial Black" panose="020B0A04020102020204" pitchFamily="34" charset="0"/>
              </a:rPr>
              <a:t>PROPOSTAS DE</a:t>
            </a:r>
            <a:br>
              <a:rPr lang="pt-BR" b="1" dirty="0" smtClean="0">
                <a:latin typeface="Arial Black" panose="020B0A04020102020204" pitchFamily="34" charset="0"/>
              </a:rPr>
            </a:br>
            <a:r>
              <a:rPr lang="pt-BR" sz="4900" b="1" dirty="0" smtClean="0"/>
              <a:t/>
            </a:r>
            <a:br>
              <a:rPr lang="pt-BR" sz="4900" b="1" dirty="0" smtClean="0"/>
            </a:br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sz="4900" dirty="0"/>
              <a:t/>
            </a:r>
            <a:br>
              <a:rPr lang="pt-BR" sz="4900" dirty="0"/>
            </a:br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sz="4900" dirty="0"/>
              <a:t/>
            </a:r>
            <a:br>
              <a:rPr lang="pt-BR" sz="4900" dirty="0"/>
            </a:br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sz="4900" dirty="0"/>
              <a:t/>
            </a:r>
            <a:br>
              <a:rPr lang="pt-BR" sz="4900" dirty="0"/>
            </a:br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sz="4900" dirty="0"/>
              <a:t/>
            </a:r>
            <a:br>
              <a:rPr lang="pt-BR" sz="4900" dirty="0"/>
            </a:br>
            <a:r>
              <a:rPr lang="pt-BR" sz="3600" dirty="0" smtClean="0"/>
              <a:t> </a:t>
            </a:r>
            <a:r>
              <a:rPr lang="pt-BR" sz="3600" b="1" dirty="0">
                <a:latin typeface="Arial Black" panose="020B0A04020102020204" pitchFamily="34" charset="0"/>
              </a:rPr>
              <a:t>AÇÕES </a:t>
            </a:r>
            <a:r>
              <a:rPr lang="pt-BR" sz="3600" b="1" dirty="0" smtClean="0">
                <a:latin typeface="Arial Black" panose="020B0A04020102020204" pitchFamily="34" charset="0"/>
              </a:rPr>
              <a:t>PARA CADA EIXO</a:t>
            </a:r>
            <a:endParaRPr lang="pt-BR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22413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2"/>
                </a:solidFill>
              </a:rPr>
              <a:t/>
            </a:r>
            <a:br>
              <a:rPr lang="pt-BR" b="1" dirty="0" smtClean="0">
                <a:solidFill>
                  <a:schemeClr val="bg2"/>
                </a:solidFill>
              </a:rPr>
            </a:br>
            <a:r>
              <a:rPr lang="pt-BR" b="1" dirty="0" smtClean="0">
                <a:solidFill>
                  <a:schemeClr val="bg2"/>
                </a:solidFill>
              </a:rPr>
              <a:t>1 - Eventos</a:t>
            </a:r>
            <a:r>
              <a:rPr lang="pt-BR" b="1" dirty="0">
                <a:solidFill>
                  <a:schemeClr val="bg2"/>
                </a:solidFill>
              </a:rPr>
              <a:t/>
            </a:r>
            <a:br>
              <a:rPr lang="pt-BR" b="1" dirty="0">
                <a:solidFill>
                  <a:schemeClr val="bg2"/>
                </a:solidFill>
              </a:rPr>
            </a:b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1384248"/>
            <a:ext cx="7344816" cy="508756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BR" sz="2500" b="1" dirty="0" smtClean="0"/>
              <a:t>Abertura </a:t>
            </a:r>
            <a:r>
              <a:rPr lang="pt-BR" sz="2500" b="1" dirty="0"/>
              <a:t>do </a:t>
            </a:r>
            <a:r>
              <a:rPr lang="pt-BR" sz="2500" b="1" dirty="0" smtClean="0"/>
              <a:t>Ano Nacional do Laicato </a:t>
            </a:r>
            <a:r>
              <a:rPr lang="pt-BR" sz="2500" dirty="0" smtClean="0"/>
              <a:t>em cada Diocese e Paróquia (Solenidade de Cristo Rei – 26/11/2017);</a:t>
            </a:r>
          </a:p>
          <a:p>
            <a:r>
              <a:rPr lang="pt-BR" sz="2500" b="1" dirty="0" smtClean="0"/>
              <a:t>Abertura pela Presidência da CNBB em rede Nacional </a:t>
            </a:r>
            <a:r>
              <a:rPr lang="pt-BR" sz="2500" dirty="0" smtClean="0"/>
              <a:t>(28/11/2017, durante o CONSEP);</a:t>
            </a:r>
          </a:p>
          <a:p>
            <a:r>
              <a:rPr lang="pt-BR" sz="2500" b="1" dirty="0" smtClean="0"/>
              <a:t>14º </a:t>
            </a:r>
            <a:r>
              <a:rPr lang="pt-BR" sz="2500" b="1" dirty="0"/>
              <a:t>Intereclesial das CEBs </a:t>
            </a:r>
            <a:r>
              <a:rPr lang="pt-BR" sz="2500" dirty="0"/>
              <a:t>em </a:t>
            </a:r>
            <a:r>
              <a:rPr lang="pt-BR" sz="2500" dirty="0" smtClean="0"/>
              <a:t>Londrina - PR (23 a 27/01/2018);</a:t>
            </a:r>
          </a:p>
          <a:p>
            <a:r>
              <a:rPr lang="pt-BR" sz="2400" b="1" dirty="0"/>
              <a:t>Visitação da Sagrada Família </a:t>
            </a:r>
            <a:r>
              <a:rPr lang="pt-BR" sz="2400" dirty="0" smtClean="0"/>
              <a:t>(imagem ou estandarte) pelas </a:t>
            </a:r>
            <a:r>
              <a:rPr lang="pt-BR" sz="2400" dirty="0"/>
              <a:t>paróquias e comunidades;</a:t>
            </a:r>
          </a:p>
          <a:p>
            <a:r>
              <a:rPr lang="pt-BR" sz="2500" dirty="0" smtClean="0"/>
              <a:t>Destacar na </a:t>
            </a:r>
            <a:r>
              <a:rPr lang="pt-BR" sz="2500" b="1" dirty="0" smtClean="0"/>
              <a:t>Abertura da CF/2018, o papel dos cristãos leigos e leigas na superação da violência</a:t>
            </a:r>
            <a:r>
              <a:rPr lang="pt-BR" sz="2500" dirty="0" smtClean="0"/>
              <a:t>;</a:t>
            </a:r>
          </a:p>
          <a:p>
            <a:r>
              <a:rPr lang="pt-BR" sz="2500" b="1" dirty="0" smtClean="0"/>
              <a:t>Painel e celebração na 56ª AGO </a:t>
            </a:r>
            <a:r>
              <a:rPr lang="pt-BR" sz="2500" dirty="0" smtClean="0"/>
              <a:t>da CNBB;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772816"/>
            <a:ext cx="1403648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</TotalTime>
  <Words>1435</Words>
  <Application>Microsoft Office PowerPoint</Application>
  <PresentationFormat>Apresentação na tela (4:3)</PresentationFormat>
  <Paragraphs>126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Aharoni</vt:lpstr>
      <vt:lpstr>Arial</vt:lpstr>
      <vt:lpstr>Arial Black</vt:lpstr>
      <vt:lpstr>Calibri</vt:lpstr>
      <vt:lpstr>Wingdings</vt:lpstr>
      <vt:lpstr>Tema do Office</vt:lpstr>
      <vt:lpstr>Apresentação do PowerPoint</vt:lpstr>
      <vt:lpstr> Comissão Especial para o Ano do Laicato </vt:lpstr>
      <vt:lpstr>Tema e Lema</vt:lpstr>
      <vt:lpstr>Objetivo Geral</vt:lpstr>
      <vt:lpstr>Objetivos específicos</vt:lpstr>
      <vt:lpstr>Estratégias</vt:lpstr>
      <vt:lpstr>Eixos de Ação</vt:lpstr>
      <vt:lpstr>PROPOSTAS DE            AÇÕES PARA CADA EIXO</vt:lpstr>
      <vt:lpstr> 1 - Eventos </vt:lpstr>
      <vt:lpstr>  Eventos (continuação)  </vt:lpstr>
      <vt:lpstr>  Semana Missionária “Igreja em saída”  </vt:lpstr>
      <vt:lpstr>  Areópagos para refletir na Semana Missionária “Igreja em saída” </vt:lpstr>
      <vt:lpstr> 2. Comunicação, catequese, celebração </vt:lpstr>
      <vt:lpstr> Seminários a serem organizados pelos Regionais da CNBB, dioceses, e instituições de ensino (escolas, universidades, cursos de teologia) e nos  movimentos, associações e conselhos laicais.  </vt:lpstr>
      <vt:lpstr>Temas propostos para os Seminários Regionais da CNBB </vt:lpstr>
      <vt:lpstr>  4. Publicações  </vt:lpstr>
      <vt:lpstr> 5. Legados do  Ano Nacional do Laicato </vt:lpstr>
      <vt:lpstr>Âmbitos dos Legados  do Ano Nacional do Laicato</vt:lpstr>
      <vt:lpstr>Apresentação do PowerPoint</vt:lpstr>
      <vt:lpstr>E-mail: anodolaicato@cnbb.org.br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CRISTÃOS LEIGOS E LEIGAS,  NA IGREJA E NA SOCIEDADE SAL DA TERRA E LUZ DO MUNDO (Mt 5,13-14)</dc:title>
  <dc:creator>Pe. José Ernanne Pinheiro</dc:creator>
  <cp:lastModifiedBy>Severino Clasen</cp:lastModifiedBy>
  <cp:revision>219</cp:revision>
  <dcterms:created xsi:type="dcterms:W3CDTF">2016-07-12T01:05:59Z</dcterms:created>
  <dcterms:modified xsi:type="dcterms:W3CDTF">2017-08-26T23:51:07Z</dcterms:modified>
</cp:coreProperties>
</file>